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swald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Oswald" charset="1" panose="00000500000000000000"/>
      <p:regular r:id="rId23"/>
    </p:embeddedFont>
    <p:embeddedFont>
      <p:font typeface="Montserrat Light" charset="1" panose="00000400000000000000"/>
      <p:regular r:id="rId24"/>
    </p:embeddedFont>
    <p:embeddedFont>
      <p:font typeface="DM Sans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9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jpeg" Type="http://schemas.openxmlformats.org/officeDocument/2006/relationships/image"/><Relationship Id="rId6" Target="../media/VAGQ6ymcH8g.mp4" Type="http://schemas.openxmlformats.org/officeDocument/2006/relationships/video"/><Relationship Id="rId7" Target="../media/VAGQ6ymcH8g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jpeg" Type="http://schemas.openxmlformats.org/officeDocument/2006/relationships/image"/><Relationship Id="rId6" Target="../media/VAGQ67mOzpg.mp4" Type="http://schemas.openxmlformats.org/officeDocument/2006/relationships/video"/><Relationship Id="rId7" Target="../media/VAGQ67mOzpg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88095" y="2626826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09604" y="161838"/>
            <a:ext cx="2480594" cy="1199987"/>
          </a:xfrm>
          <a:custGeom>
            <a:avLst/>
            <a:gdLst/>
            <a:ahLst/>
            <a:cxnLst/>
            <a:rect r="r" b="b" t="t" l="l"/>
            <a:pathLst>
              <a:path h="1199987" w="2480594">
                <a:moveTo>
                  <a:pt x="0" y="0"/>
                </a:moveTo>
                <a:lnTo>
                  <a:pt x="2480594" y="0"/>
                </a:lnTo>
                <a:lnTo>
                  <a:pt x="2480594" y="1199987"/>
                </a:lnTo>
                <a:lnTo>
                  <a:pt x="0" y="119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88095" y="4381500"/>
            <a:ext cx="9815307" cy="240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10"/>
              </a:lnSpc>
            </a:pPr>
            <a:r>
              <a:rPr lang="en-US" b="true" sz="14138" spc="13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2318" y="2503001"/>
            <a:ext cx="14417583" cy="351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4"/>
              </a:lnSpc>
            </a:pPr>
            <a:r>
              <a:rPr lang="en-US" b="true" sz="6763" spc="66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ROAD SIGNS </a:t>
            </a:r>
          </a:p>
          <a:p>
            <a:pPr algn="ctr">
              <a:lnSpc>
                <a:spcPts val="9334"/>
              </a:lnSpc>
            </a:pPr>
            <a:r>
              <a:rPr lang="en-US" b="true" sz="6763" spc="66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AND TRAFFIC LIGHT </a:t>
            </a:r>
          </a:p>
          <a:p>
            <a:pPr algn="ctr">
              <a:lnSpc>
                <a:spcPts val="933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379106" y="7205256"/>
            <a:ext cx="6033286" cy="166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</a:pPr>
            <a:r>
              <a:rPr lang="en-US" b="true" sz="3233" spc="31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BY: NOURAN ADEL</a:t>
            </a:r>
          </a:p>
          <a:p>
            <a:pPr algn="ctr">
              <a:lnSpc>
                <a:spcPts val="4462"/>
              </a:lnSpc>
            </a:pPr>
            <a:r>
              <a:rPr lang="en-US" b="true" sz="3233" spc="31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SALMA ALSAID</a:t>
            </a:r>
          </a:p>
          <a:p>
            <a:pPr algn="ctr">
              <a:lnSpc>
                <a:spcPts val="4462"/>
              </a:lnSpc>
            </a:pPr>
            <a:r>
              <a:rPr lang="en-US" b="true" sz="3233" spc="31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NADINE TAREK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32669" y="454919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07620" y="3003344"/>
            <a:ext cx="6466334" cy="2451796"/>
            <a:chOff x="0" y="0"/>
            <a:chExt cx="2047782" cy="7764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776444"/>
            </a:xfrm>
            <a:custGeom>
              <a:avLst/>
              <a:gdLst/>
              <a:ahLst/>
              <a:cxnLst/>
              <a:rect r="r" b="b" t="t" l="l"/>
              <a:pathLst>
                <a:path h="776444" w="2047782">
                  <a:moveTo>
                    <a:pt x="2047782" y="0"/>
                  </a:moveTo>
                  <a:lnTo>
                    <a:pt x="0" y="0"/>
                  </a:lnTo>
                  <a:lnTo>
                    <a:pt x="0" y="588484"/>
                  </a:lnTo>
                  <a:lnTo>
                    <a:pt x="157480" y="588484"/>
                  </a:lnTo>
                  <a:lnTo>
                    <a:pt x="157480" y="776444"/>
                  </a:lnTo>
                  <a:lnTo>
                    <a:pt x="463550" y="588484"/>
                  </a:lnTo>
                  <a:lnTo>
                    <a:pt x="2047782" y="588484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04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75813" y="7587975"/>
            <a:ext cx="2335572" cy="2326449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2031" y="5321301"/>
            <a:ext cx="6923705" cy="2748138"/>
            <a:chOff x="0" y="0"/>
            <a:chExt cx="204778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887923">
            <a:off x="-3091147" y="785776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87923">
            <a:off x="12695662" y="-3348987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1" y="0"/>
                </a:lnTo>
                <a:lnTo>
                  <a:pt x="7032581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211952" y="8475787"/>
            <a:ext cx="2094695" cy="2377721"/>
            <a:chOff x="0" y="0"/>
            <a:chExt cx="551689" cy="6262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44514" y="3176141"/>
            <a:ext cx="5392547" cy="146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8"/>
              </a:lnSpc>
            </a:pPr>
            <a:r>
              <a:rPr lang="en-US" sz="214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Expand the dataset to include a wider variety of road signs and conditions, which will help the model generalize better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7061" y="5407515"/>
            <a:ext cx="5938117" cy="175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017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Experiment with more advanced hyperparameter tuning and try different YOLOv5 architectures to boost performance. Incorporating data augmentation techniques will also be considered to improve robustness.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1578" y="1184041"/>
            <a:ext cx="11865183" cy="140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98"/>
              </a:lnSpc>
              <a:spcBef>
                <a:spcPct val="0"/>
              </a:spcBef>
            </a:pPr>
            <a:r>
              <a:rPr lang="en-US" b="true" sz="8332" spc="81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FUTURE IMPROVEMENT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725316" y="-9261129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7437" y="3355043"/>
            <a:ext cx="9896487" cy="69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104" indent="-307052" lvl="1">
              <a:lnSpc>
                <a:spcPts val="3982"/>
              </a:lnSpc>
              <a:buFont typeface="Arial"/>
              <a:buChar char="•"/>
            </a:pPr>
            <a:r>
              <a:rPr lang="en-US" sz="2844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Successfully developed an AI model tem using YOLOv5 for real-time detection of road signs and traffic lights. </a:t>
            </a:r>
          </a:p>
          <a:p>
            <a:pPr algn="l">
              <a:lnSpc>
                <a:spcPts val="3982"/>
              </a:lnSpc>
            </a:pPr>
          </a:p>
          <a:p>
            <a:pPr algn="l" marL="614104" indent="-307052" lvl="1">
              <a:lnSpc>
                <a:spcPts val="3982"/>
              </a:lnSpc>
              <a:buFont typeface="Arial"/>
              <a:buChar char="•"/>
            </a:pPr>
            <a:r>
              <a:rPr lang="en-US" sz="2844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Demonstrated accurate and efficient detection, providing instant feedback from live video feeds. </a:t>
            </a:r>
          </a:p>
          <a:p>
            <a:pPr algn="l">
              <a:lnSpc>
                <a:spcPts val="3982"/>
              </a:lnSpc>
            </a:pPr>
          </a:p>
          <a:p>
            <a:pPr algn="l" marL="614104" indent="-307052" lvl="1">
              <a:lnSpc>
                <a:spcPts val="3982"/>
              </a:lnSpc>
              <a:buFont typeface="Arial"/>
              <a:buChar char="•"/>
            </a:pPr>
            <a:r>
              <a:rPr lang="en-US" sz="2844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We faced challenges with the model struggling to detect road signs accurately. By fine-tuning hyperparameters (image size, batch size, epochs), detection accuracy improved significantly.</a:t>
            </a:r>
          </a:p>
          <a:p>
            <a:pPr algn="l">
              <a:lnSpc>
                <a:spcPts val="3842"/>
              </a:lnSpc>
            </a:pPr>
          </a:p>
          <a:p>
            <a:pPr algn="l">
              <a:lnSpc>
                <a:spcPts val="3842"/>
              </a:lnSpc>
            </a:pPr>
          </a:p>
          <a:p>
            <a:pPr algn="l">
              <a:lnSpc>
                <a:spcPts val="384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361759" y="7669752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45934" y="-10147372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102" y="2148610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b="true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REFERENCE: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7501" y="4902332"/>
            <a:ext cx="13340062" cy="991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699" indent="-312850" lvl="1">
              <a:lnSpc>
                <a:spcPts val="3999"/>
              </a:lnSpc>
              <a:buFont typeface="Arial"/>
              <a:buChar char="•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https://universe.roboflow.com/roboflow-100/road-signs-6ih4y/dataset/2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7501" y="4236993"/>
            <a:ext cx="13340062" cy="4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2898" spc="28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7501" y="6289235"/>
            <a:ext cx="13340062" cy="4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2898" spc="284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Model: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7501" y="6956410"/>
            <a:ext cx="13340062" cy="48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699" indent="-312850" lvl="1">
              <a:lnSpc>
                <a:spcPts val="3999"/>
              </a:lnSpc>
              <a:buFont typeface="Arial"/>
              <a:buChar char="•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https://github.com/ultralytics/yolov5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3754347" y="5301815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96032" y="2734795"/>
            <a:ext cx="1400485" cy="7079560"/>
            <a:chOff x="0" y="0"/>
            <a:chExt cx="368852" cy="1864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864576"/>
            </a:xfrm>
            <a:custGeom>
              <a:avLst/>
              <a:gdLst/>
              <a:ahLst/>
              <a:cxnLst/>
              <a:rect r="r" b="b" t="t" l="l"/>
              <a:pathLst>
                <a:path h="1864576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864576"/>
                  </a:lnTo>
                  <a:lnTo>
                    <a:pt x="0" y="1864576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88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0930692" y="404461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7668" y="536221"/>
            <a:ext cx="1543159" cy="1534741"/>
          </a:xfrm>
          <a:custGeom>
            <a:avLst/>
            <a:gdLst/>
            <a:ahLst/>
            <a:cxnLst/>
            <a:rect r="r" b="b" t="t" l="l"/>
            <a:pathLst>
              <a:path h="1534741" w="1543159">
                <a:moveTo>
                  <a:pt x="0" y="0"/>
                </a:moveTo>
                <a:lnTo>
                  <a:pt x="1543158" y="0"/>
                </a:lnTo>
                <a:lnTo>
                  <a:pt x="1543158" y="1534741"/>
                </a:lnTo>
                <a:lnTo>
                  <a:pt x="0" y="153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9247" y="387235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5993" y="301539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5993" y="386876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6392" y="474515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6392" y="560240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65993" y="645965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65993" y="731690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65993" y="816073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9407" y="309807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79407" y="397381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GOALS AND 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9407" y="4850203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SOLUTION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09493" y="568560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TECHNICAL APPROACH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09493" y="656470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CHALLENGES &amp; SOLUTIONS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09493" y="7402351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OUTPUT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09493" y="827810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FUTURE IMPROVEMENT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65993" y="900846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79407" y="9153848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67916" y="337474"/>
            <a:ext cx="4491627" cy="9634406"/>
            <a:chOff x="0" y="0"/>
            <a:chExt cx="1182980" cy="2537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2980" cy="2537457"/>
            </a:xfrm>
            <a:custGeom>
              <a:avLst/>
              <a:gdLst/>
              <a:ahLst/>
              <a:cxnLst/>
              <a:rect r="r" b="b" t="t" l="l"/>
              <a:pathLst>
                <a:path h="2537457" w="1182980">
                  <a:moveTo>
                    <a:pt x="0" y="0"/>
                  </a:moveTo>
                  <a:lnTo>
                    <a:pt x="1182980" y="0"/>
                  </a:lnTo>
                  <a:lnTo>
                    <a:pt x="1182980" y="2537457"/>
                  </a:lnTo>
                  <a:lnTo>
                    <a:pt x="0" y="253745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82980" cy="2556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79247" y="3372797"/>
            <a:ext cx="10105032" cy="3945013"/>
            <a:chOff x="0" y="0"/>
            <a:chExt cx="3871675" cy="15115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71675" cy="1511505"/>
            </a:xfrm>
            <a:custGeom>
              <a:avLst/>
              <a:gdLst/>
              <a:ahLst/>
              <a:cxnLst/>
              <a:rect r="r" b="b" t="t" l="l"/>
              <a:pathLst>
                <a:path h="1511505" w="3871675">
                  <a:moveTo>
                    <a:pt x="0" y="0"/>
                  </a:moveTo>
                  <a:lnTo>
                    <a:pt x="3871675" y="0"/>
                  </a:lnTo>
                  <a:lnTo>
                    <a:pt x="3871675" y="1511505"/>
                  </a:lnTo>
                  <a:lnTo>
                    <a:pt x="0" y="1511505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871675" cy="153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67916" y="337474"/>
            <a:ext cx="4491627" cy="9634406"/>
          </a:xfrm>
          <a:custGeom>
            <a:avLst/>
            <a:gdLst/>
            <a:ahLst/>
            <a:cxnLst/>
            <a:rect r="r" b="b" t="t" l="l"/>
            <a:pathLst>
              <a:path h="9634406" w="4491627">
                <a:moveTo>
                  <a:pt x="0" y="0"/>
                </a:moveTo>
                <a:lnTo>
                  <a:pt x="4491627" y="0"/>
                </a:lnTo>
                <a:lnTo>
                  <a:pt x="4491627" y="9634406"/>
                </a:lnTo>
                <a:lnTo>
                  <a:pt x="0" y="9634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059" t="0" r="-3105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01292" y="3625696"/>
            <a:ext cx="7724228" cy="250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3"/>
              </a:lnSpc>
              <a:spcBef>
                <a:spcPct val="0"/>
              </a:spcBef>
            </a:pP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This project focuses on leveraging artificial intelligence to </a:t>
            </a:r>
            <a:r>
              <a:rPr lang="en-US" b="true" sz="2393" spc="234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road safety</a:t>
            </a: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by </a:t>
            </a:r>
            <a:r>
              <a:rPr lang="en-US" b="true" sz="2393" spc="234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detecting </a:t>
            </a: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road signs, </a:t>
            </a:r>
            <a:r>
              <a:rPr lang="en-US" b="true" sz="2393" spc="234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labels </a:t>
            </a: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them and traffic light signals , </a:t>
            </a:r>
            <a:r>
              <a:rPr lang="en-US" b="true" sz="2393" spc="234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distinguishing </a:t>
            </a: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between red and green lights, and </a:t>
            </a:r>
            <a:r>
              <a:rPr lang="en-US" b="true" sz="2393" spc="234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displaying </a:t>
            </a:r>
            <a:r>
              <a:rPr lang="en-US" sz="2393" spc="23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results using pictures or videos.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2191" y="926705"/>
            <a:ext cx="7416941" cy="133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7"/>
              </a:lnSpc>
            </a:pPr>
            <a:r>
              <a:rPr lang="en-US" b="true" sz="7882" spc="77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340044" y="5765915"/>
            <a:ext cx="4489203" cy="1151098"/>
            <a:chOff x="0" y="0"/>
            <a:chExt cx="1182342" cy="303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2341" cy="303170"/>
            </a:xfrm>
            <a:custGeom>
              <a:avLst/>
              <a:gdLst/>
              <a:ahLst/>
              <a:cxnLst/>
              <a:rect r="r" b="b" t="t" l="l"/>
              <a:pathLst>
                <a:path h="303170" w="1182341">
                  <a:moveTo>
                    <a:pt x="0" y="0"/>
                  </a:moveTo>
                  <a:lnTo>
                    <a:pt x="1182341" y="0"/>
                  </a:lnTo>
                  <a:lnTo>
                    <a:pt x="1182341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2342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 to detect road signs and Traffic lights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78322" y="3206190"/>
            <a:ext cx="5761722" cy="1665448"/>
            <a:chOff x="0" y="0"/>
            <a:chExt cx="1517491" cy="438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7491" cy="438636"/>
            </a:xfrm>
            <a:custGeom>
              <a:avLst/>
              <a:gdLst/>
              <a:ahLst/>
              <a:cxnLst/>
              <a:rect r="r" b="b" t="t" l="l"/>
              <a:pathLst>
                <a:path h="438636" w="1517491">
                  <a:moveTo>
                    <a:pt x="0" y="0"/>
                  </a:moveTo>
                  <a:lnTo>
                    <a:pt x="1517491" y="0"/>
                  </a:lnTo>
                  <a:lnTo>
                    <a:pt x="1517491" y="438636"/>
                  </a:lnTo>
                  <a:lnTo>
                    <a:pt x="0" y="43863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17491" cy="495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Facilitate the Adoption of Smart Transportation Technologies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54191" y="5765915"/>
            <a:ext cx="3975091" cy="1151098"/>
            <a:chOff x="0" y="0"/>
            <a:chExt cx="1046938" cy="303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6938" cy="303170"/>
            </a:xfrm>
            <a:custGeom>
              <a:avLst/>
              <a:gdLst/>
              <a:ahLst/>
              <a:cxnLst/>
              <a:rect r="r" b="b" t="t" l="l"/>
              <a:pathLst>
                <a:path h="303170" w="1046938">
                  <a:moveTo>
                    <a:pt x="0" y="0"/>
                  </a:moveTo>
                  <a:lnTo>
                    <a:pt x="1046938" y="0"/>
                  </a:lnTo>
                  <a:lnTo>
                    <a:pt x="1046938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46938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Improve Real-Time Decision-Making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9490" y="7632147"/>
            <a:ext cx="1738456" cy="1756976"/>
          </a:xfrm>
          <a:custGeom>
            <a:avLst/>
            <a:gdLst/>
            <a:ahLst/>
            <a:cxnLst/>
            <a:rect r="r" b="b" t="t" l="l"/>
            <a:pathLst>
              <a:path h="1756976" w="1738456">
                <a:moveTo>
                  <a:pt x="0" y="0"/>
                </a:moveTo>
                <a:lnTo>
                  <a:pt x="1738455" y="0"/>
                </a:lnTo>
                <a:lnTo>
                  <a:pt x="1738455" y="1756976"/>
                </a:lnTo>
                <a:lnTo>
                  <a:pt x="0" y="1756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307472" y="7687387"/>
            <a:ext cx="657798" cy="1701735"/>
          </a:xfrm>
          <a:custGeom>
            <a:avLst/>
            <a:gdLst/>
            <a:ahLst/>
            <a:cxnLst/>
            <a:rect r="r" b="b" t="t" l="l"/>
            <a:pathLst>
              <a:path h="1701735" w="657798">
                <a:moveTo>
                  <a:pt x="0" y="0"/>
                </a:moveTo>
                <a:lnTo>
                  <a:pt x="657798" y="0"/>
                </a:lnTo>
                <a:lnTo>
                  <a:pt x="657798" y="1701736"/>
                </a:lnTo>
                <a:lnTo>
                  <a:pt x="0" y="1701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744117" y="3986188"/>
            <a:ext cx="1179216" cy="1179216"/>
          </a:xfrm>
          <a:custGeom>
            <a:avLst/>
            <a:gdLst/>
            <a:ahLst/>
            <a:cxnLst/>
            <a:rect r="r" b="b" t="t" l="l"/>
            <a:pathLst>
              <a:path h="1179216" w="1179216">
                <a:moveTo>
                  <a:pt x="0" y="0"/>
                </a:moveTo>
                <a:lnTo>
                  <a:pt x="1179216" y="0"/>
                </a:lnTo>
                <a:lnTo>
                  <a:pt x="1179216" y="1179217"/>
                </a:lnTo>
                <a:lnTo>
                  <a:pt x="0" y="117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35595" y="3778003"/>
            <a:ext cx="1431652" cy="1387401"/>
          </a:xfrm>
          <a:custGeom>
            <a:avLst/>
            <a:gdLst/>
            <a:ahLst/>
            <a:cxnLst/>
            <a:rect r="r" b="b" t="t" l="l"/>
            <a:pathLst>
              <a:path h="1387401" w="1431652">
                <a:moveTo>
                  <a:pt x="0" y="0"/>
                </a:moveTo>
                <a:lnTo>
                  <a:pt x="1431652" y="0"/>
                </a:lnTo>
                <a:lnTo>
                  <a:pt x="1431652" y="1387402"/>
                </a:lnTo>
                <a:lnTo>
                  <a:pt x="0" y="1387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SOLUTION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43797" y="5560243"/>
            <a:ext cx="4058693" cy="184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73" spc="21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Implemented a machine learning model </a:t>
            </a:r>
            <a:r>
              <a:rPr lang="en-US" b="true" sz="2173" spc="21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trained on a datase</a:t>
            </a:r>
            <a:r>
              <a:rPr lang="en-US" sz="2173" spc="21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 from </a:t>
            </a:r>
            <a:r>
              <a:rPr lang="en-US" b="true" sz="2173" i="true" spc="213">
                <a:solidFill>
                  <a:srgbClr val="FFFBFB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roboflow </a:t>
            </a:r>
            <a:r>
              <a:rPr lang="en-US" sz="2173" spc="21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of road signs and traffic lights.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15179"/>
            <a:ext cx="3542623" cy="209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The model </a:t>
            </a:r>
            <a:r>
              <a:rPr lang="en-US" b="true" sz="2022" spc="198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processes </a:t>
            </a: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images or video streams to </a:t>
            </a:r>
            <a:r>
              <a:rPr lang="en-US" b="true" sz="2022" spc="198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detect</a:t>
            </a: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Various road signs Traffic lights, </a:t>
            </a:r>
            <a:r>
              <a:rPr lang="en-US" b="true" sz="2022" spc="198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distinguishing </a:t>
            </a:r>
            <a:r>
              <a:rPr lang="en-US" sz="2022" spc="1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between red and green signals.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03537" y="5832325"/>
            <a:ext cx="4245613" cy="147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The results are </a:t>
            </a:r>
            <a:r>
              <a:rPr lang="en-US" b="true" sz="2122" spc="208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displayed visually</a:t>
            </a:r>
            <a:r>
              <a:rPr lang="en-US" sz="2122" spc="20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through images or video streams, enhancing user interaction.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54" y="7781814"/>
            <a:ext cx="2974893" cy="52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AI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19004" y="8086615"/>
            <a:ext cx="3249991" cy="3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2349" spc="230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DETECTION MECHANISM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5037" y="7781814"/>
            <a:ext cx="2974893" cy="520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40175" y="7200525"/>
            <a:ext cx="3204526" cy="14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Road sign and traffic light datasets collected from </a:t>
            </a:r>
            <a:r>
              <a:rPr lang="en-US" b="true" sz="2044" spc="20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Roboflow</a:t>
            </a: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9541" y="5917010"/>
            <a:ext cx="4338589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DATA </a:t>
            </a:r>
          </a:p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COLLECTION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67505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30737" y="5240576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6750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758062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21294" y="5240576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58062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b="true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79015" y="7167733"/>
            <a:ext cx="3204526" cy="210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2039" spc="1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used </a:t>
            </a:r>
            <a:r>
              <a:rPr lang="en-US" b="true" sz="2039" spc="19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YOLOv5</a:t>
            </a:r>
            <a:r>
              <a:rPr lang="en-US" sz="2039" spc="1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for real-time detection of road signs and traffic lights, ensuring high accuracy and quick feedback.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05455" y="5917010"/>
            <a:ext cx="4443875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MODEL </a:t>
            </a:r>
          </a:p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SELECTION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6941" y="7087630"/>
            <a:ext cx="3204526" cy="24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 model was trained on labeled datasets of r</a:t>
            </a:r>
            <a:r>
              <a:rPr lang="en-US" b="true" sz="2044" spc="20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oad signs</a:t>
            </a: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and</a:t>
            </a:r>
            <a:r>
              <a:rPr lang="en-US" b="true" sz="2044" spc="20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 traffic lights,</a:t>
            </a: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with specific labels for red and green signals.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49331" y="6166359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8619" y="7167733"/>
            <a:ext cx="3204526" cy="17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</a:pPr>
            <a:r>
              <a:rPr lang="en-US" sz="2044" spc="2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Extensive testing was done to ensure accuracy in different lighting conditions and environments.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59164" y="6017134"/>
            <a:ext cx="5000136" cy="86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b="true" sz="2551" spc="25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</a:t>
            </a:r>
          </a:p>
          <a:p>
            <a:pPr algn="ctr">
              <a:lnSpc>
                <a:spcPts val="3521"/>
              </a:lnSpc>
            </a:pPr>
            <a:r>
              <a:rPr lang="en-US" b="true" sz="2551" spc="25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 VALIDATION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10799999">
            <a:off x="-3791558" y="-6948405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326955" y="190124"/>
            <a:ext cx="12186569" cy="128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32"/>
              </a:lnSpc>
              <a:spcBef>
                <a:spcPct val="0"/>
              </a:spcBef>
            </a:pPr>
            <a:r>
              <a:rPr lang="en-US" b="true" sz="7632" spc="74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TECHNICAL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887923">
            <a:off x="-4459847" y="6087311"/>
            <a:ext cx="10977094" cy="11263809"/>
          </a:xfrm>
          <a:custGeom>
            <a:avLst/>
            <a:gdLst/>
            <a:ahLst/>
            <a:cxnLst/>
            <a:rect r="r" b="b" t="t" l="l"/>
            <a:pathLst>
              <a:path h="11263809" w="10977094">
                <a:moveTo>
                  <a:pt x="0" y="0"/>
                </a:moveTo>
                <a:lnTo>
                  <a:pt x="10977094" y="0"/>
                </a:lnTo>
                <a:lnTo>
                  <a:pt x="10977094" y="11263808"/>
                </a:lnTo>
                <a:lnTo>
                  <a:pt x="0" y="1126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657" t="2097" r="0" b="2097"/>
          <a:stretch>
            <a:fillRect/>
          </a:stretch>
        </p:blipFill>
        <p:spPr>
          <a:xfrm flipH="false" flipV="false" rot="0">
            <a:off x="2078816" y="2005420"/>
            <a:ext cx="13369988" cy="725288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95845" y="287071"/>
            <a:ext cx="8904094" cy="13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4"/>
              </a:lnSpc>
              <a:spcBef>
                <a:spcPct val="0"/>
              </a:spcBef>
            </a:pPr>
            <a:r>
              <a:rPr lang="en-US" b="true" sz="8032" spc="78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OUTPUT VIDEO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887923">
            <a:off x="-4459847" y="6087311"/>
            <a:ext cx="10977094" cy="11263809"/>
          </a:xfrm>
          <a:custGeom>
            <a:avLst/>
            <a:gdLst/>
            <a:ahLst/>
            <a:cxnLst/>
            <a:rect r="r" b="b" t="t" l="l"/>
            <a:pathLst>
              <a:path h="11263809" w="10977094">
                <a:moveTo>
                  <a:pt x="0" y="0"/>
                </a:moveTo>
                <a:lnTo>
                  <a:pt x="10977094" y="0"/>
                </a:lnTo>
                <a:lnTo>
                  <a:pt x="10977094" y="11263808"/>
                </a:lnTo>
                <a:lnTo>
                  <a:pt x="0" y="1126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076556" y="1809905"/>
            <a:ext cx="10134887" cy="7601165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28700" y="185686"/>
            <a:ext cx="8904094" cy="136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22"/>
              </a:lnSpc>
              <a:spcBef>
                <a:spcPct val="0"/>
              </a:spcBef>
            </a:pPr>
            <a:r>
              <a:rPr lang="en-US" b="true" sz="8132" spc="79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OUTPUT VIDEO 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43479" y="4059280"/>
            <a:ext cx="9831642" cy="98316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1234610" cy="11528051"/>
          </a:xfrm>
          <a:custGeom>
            <a:avLst/>
            <a:gdLst/>
            <a:ahLst/>
            <a:cxnLst/>
            <a:rect r="r" b="b" t="t" l="l"/>
            <a:pathLst>
              <a:path h="11528051" w="11234610">
                <a:moveTo>
                  <a:pt x="0" y="0"/>
                </a:moveTo>
                <a:lnTo>
                  <a:pt x="11234610" y="0"/>
                </a:lnTo>
                <a:lnTo>
                  <a:pt x="11234610" y="11528051"/>
                </a:lnTo>
                <a:lnTo>
                  <a:pt x="0" y="1152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61534" y="5007180"/>
            <a:ext cx="4826466" cy="4980406"/>
          </a:xfrm>
          <a:custGeom>
            <a:avLst/>
            <a:gdLst/>
            <a:ahLst/>
            <a:cxnLst/>
            <a:rect r="r" b="b" t="t" l="l"/>
            <a:pathLst>
              <a:path h="4980406" w="4826466">
                <a:moveTo>
                  <a:pt x="0" y="0"/>
                </a:moveTo>
                <a:lnTo>
                  <a:pt x="4826466" y="0"/>
                </a:lnTo>
                <a:lnTo>
                  <a:pt x="4826466" y="4980406"/>
                </a:lnTo>
                <a:lnTo>
                  <a:pt x="0" y="498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50079" y="448982"/>
            <a:ext cx="7280496" cy="249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0"/>
              </a:lnSpc>
            </a:pPr>
            <a:r>
              <a:rPr lang="en-US" b="true" sz="7268" spc="71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CHALLENGES &amp; 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70793"/>
            <a:ext cx="10962643" cy="629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520" indent="-290760" lvl="1">
              <a:lnSpc>
                <a:spcPts val="3716"/>
              </a:lnSpc>
              <a:buFont typeface="Arial"/>
              <a:buChar char="•"/>
            </a:pPr>
            <a:r>
              <a:rPr lang="en-US" b="true" sz="2693" i="true" spc="263" u="sng">
                <a:solidFill>
                  <a:srgbClr val="F5FFF5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Challenge :</a:t>
            </a:r>
          </a:p>
          <a:p>
            <a:pPr algn="l">
              <a:lnSpc>
                <a:spcPts val="3578"/>
              </a:lnSpc>
            </a:pPr>
            <a:r>
              <a:rPr lang="en-US" sz="2593" spc="254" b="true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    </a:t>
            </a: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During the road sign detection process, the initial model</a:t>
            </a:r>
          </a:p>
          <a:p>
            <a:pPr algn="l">
              <a:lnSpc>
                <a:spcPts val="3578"/>
              </a:lnSpc>
            </a:pP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   struggled to accurately detect signs.                        </a:t>
            </a:r>
          </a:p>
          <a:p>
            <a:pPr algn="l">
              <a:lnSpc>
                <a:spcPts val="3578"/>
              </a:lnSpc>
            </a:pPr>
          </a:p>
          <a:p>
            <a:pPr algn="l" marL="581520" indent="-290760" lvl="1">
              <a:lnSpc>
                <a:spcPts val="3716"/>
              </a:lnSpc>
              <a:buFont typeface="Arial"/>
              <a:buChar char="•"/>
            </a:pPr>
            <a:r>
              <a:rPr lang="en-US" b="true" sz="2693" i="true" spc="263" u="sng">
                <a:solidFill>
                  <a:srgbClr val="F5FFF5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Solution:</a:t>
            </a:r>
          </a:p>
          <a:p>
            <a:pPr algn="l" marL="559930" indent="-279965" lvl="1">
              <a:lnSpc>
                <a:spcPts val="3578"/>
              </a:lnSpc>
              <a:buAutoNum type="arabicPeriod" startAt="1"/>
            </a:pP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To address this, we adjusted the </a:t>
            </a:r>
            <a:r>
              <a:rPr lang="en-US" b="true" sz="2593" spc="254" u="sng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parameters</a:t>
            </a: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, including image size, batch size, and epochs, and fine-tuned the hyperparameters using a custom configuration file.</a:t>
            </a:r>
          </a:p>
          <a:p>
            <a:pPr algn="l" marL="559930" indent="-279965" lvl="1">
              <a:lnSpc>
                <a:spcPts val="3578"/>
              </a:lnSpc>
              <a:buAutoNum type="arabicPeriod" startAt="1"/>
            </a:pP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The updated parameters included </a:t>
            </a:r>
            <a:r>
              <a:rPr lang="en-US" sz="2593" spc="254" u="sng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resizing images to 640x640 pixels</a:t>
            </a: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, using a </a:t>
            </a:r>
            <a:r>
              <a:rPr lang="en-US" sz="2593" spc="254" u="sng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batch size of 16</a:t>
            </a: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, and </a:t>
            </a:r>
            <a:r>
              <a:rPr lang="en-US" sz="2593" spc="254" u="sng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training for 100 epochs</a:t>
            </a: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with optimized hyperparameters.</a:t>
            </a:r>
          </a:p>
          <a:p>
            <a:pPr algn="l" marL="559930" indent="-279965" lvl="1">
              <a:lnSpc>
                <a:spcPts val="3578"/>
              </a:lnSpc>
              <a:buAutoNum type="arabicPeriod" startAt="1"/>
            </a:pPr>
            <a:r>
              <a:rPr lang="en-US" sz="2593" spc="25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As a result, the model now detects road signs more accurately and its performance significantly improved.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DAGQ6bKNs7w</dc:identifier>
  <dcterms:modified xsi:type="dcterms:W3CDTF">2011-08-01T06:04:30Z</dcterms:modified>
  <cp:revision>1</cp:revision>
  <dc:title>ROAD SIGNS</dc:title>
</cp:coreProperties>
</file>